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4269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5604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Zomato Restaurants Analysis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48472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in-depth overview of restaurant data across five major Indian cities and five popular cuisines, providing valuable insights for business analysts and product managers.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1778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793790" y="1705094"/>
            <a:ext cx="7556421" cy="1280636"/>
          </a:xfrm>
          <a:prstGeom prst="roundRect">
            <a:avLst>
              <a:gd name="adj" fmla="val 3188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1431" y="1882735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Strong Presence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71431" y="2263735"/>
            <a:ext cx="720113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Zomato enjoys a robust foothold in Chennai, Delhi, and Hyderabad, forming a solid base for further expansion.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793790" y="3155752"/>
            <a:ext cx="7556421" cy="1280636"/>
          </a:xfrm>
          <a:prstGeom prst="roundRect">
            <a:avLst>
              <a:gd name="adj" fmla="val 3188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71431" y="3333393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Cuisine Leadership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71431" y="3714393"/>
            <a:ext cx="720113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Chinese cuisine is a clear leader in popularity, indicating a high demand that can be leveraged for menu innovation and restaurant partnerships.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793790" y="4606409"/>
            <a:ext cx="7556421" cy="1280636"/>
          </a:xfrm>
          <a:prstGeom prst="roundRect">
            <a:avLst>
              <a:gd name="adj" fmla="val 3188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431" y="4784050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 Performers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71431" y="5165050"/>
            <a:ext cx="720113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Taco and Sushi stand out as top-selling items, providing valuable data for procurement, promotions, and menu feature planning.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793790" y="6057067"/>
            <a:ext cx="7556421" cy="1280636"/>
          </a:xfrm>
          <a:prstGeom prst="roundRect">
            <a:avLst>
              <a:gd name="adj" fmla="val 3188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1431" y="6234708"/>
            <a:ext cx="232160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Strategic Optimization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71431" y="6615708"/>
            <a:ext cx="720113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utilizing these insights, we can fine-tune menu offerings and tailor city-specific strategies to enhance customer satisfaction and drive business growth.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8868"/>
            <a:ext cx="877073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ETL Process: Data to Insight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6167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Extract, Transform, Load (ETL) process is fundamental for preparing raw data for effective analysis and reporting.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34809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3688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Extract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0604" y="4877038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Gathering raw data from diverse sources such as databases, APIs, and file systems.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3234809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3688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Transform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5368171" y="4877038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Cleaning, filtering, and standardizing data to ensure quality, consistency, and usability.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234809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3688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Load</a:t>
            </a:r>
            <a:endParaRPr lang="en-US" sz="2300" dirty="0"/>
          </a:p>
        </p:txBody>
      </p:sp>
      <p:sp>
        <p:nvSpPr>
          <p:cNvPr id="12" name="Text 7"/>
          <p:cNvSpPr/>
          <p:nvPr/>
        </p:nvSpPr>
        <p:spPr>
          <a:xfrm>
            <a:off x="9715738" y="4877038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Delivering refined data into its final destination, ready for business intelligence tools like Power BI.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4477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96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Scope</a:t>
            </a:r>
            <a:endParaRPr lang="en-US" sz="2300" dirty="0"/>
          </a:p>
        </p:txBody>
      </p:sp>
      <p:sp>
        <p:nvSpPr>
          <p:cNvPr id="4" name="Shape 1"/>
          <p:cNvSpPr/>
          <p:nvPr/>
        </p:nvSpPr>
        <p:spPr>
          <a:xfrm>
            <a:off x="793790" y="4662011"/>
            <a:ext cx="4196358" cy="2793206"/>
          </a:xfrm>
          <a:prstGeom prst="roundRect">
            <a:avLst>
              <a:gd name="adj" fmla="val 5238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1531"/>
            <a:ext cx="4196358" cy="12192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688" y="4321850"/>
            <a:ext cx="680442" cy="68044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755761" y="449199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3"/>
          <p:cNvSpPr/>
          <p:nvPr/>
        </p:nvSpPr>
        <p:spPr>
          <a:xfrm>
            <a:off x="1051084" y="5228987"/>
            <a:ext cx="368177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Total Restaurants Analyzed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1051084" y="610921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dataset covering 100 unique restaurant establishments.</a:t>
            </a:r>
            <a:endParaRPr lang="en-US" sz="1750" dirty="0"/>
          </a:p>
        </p:txBody>
      </p:sp>
      <p:sp>
        <p:nvSpPr>
          <p:cNvPr id="10" name="Shape 5"/>
          <p:cNvSpPr/>
          <p:nvPr/>
        </p:nvSpPr>
        <p:spPr>
          <a:xfrm>
            <a:off x="5216962" y="4662011"/>
            <a:ext cx="4196358" cy="2793206"/>
          </a:xfrm>
          <a:prstGeom prst="roundRect">
            <a:avLst>
              <a:gd name="adj" fmla="val 5238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4631531"/>
            <a:ext cx="4196358" cy="12192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860" y="4321850"/>
            <a:ext cx="680442" cy="68044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178933" y="449199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7"/>
          <p:cNvSpPr/>
          <p:nvPr/>
        </p:nvSpPr>
        <p:spPr>
          <a:xfrm>
            <a:off x="5474256" y="5228987"/>
            <a:ext cx="358116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Diverse Cuisines Explored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5474256" y="5737146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examination of 5 popular global cuisines: American, Chinese, Indian, Italian, and Mexican.</a:t>
            </a:r>
            <a:endParaRPr lang="en-US" sz="1750" dirty="0"/>
          </a:p>
        </p:txBody>
      </p:sp>
      <p:sp>
        <p:nvSpPr>
          <p:cNvPr id="16" name="Shape 9"/>
          <p:cNvSpPr/>
          <p:nvPr/>
        </p:nvSpPr>
        <p:spPr>
          <a:xfrm>
            <a:off x="9640133" y="4662011"/>
            <a:ext cx="4196358" cy="2793206"/>
          </a:xfrm>
          <a:prstGeom prst="roundRect">
            <a:avLst>
              <a:gd name="adj" fmla="val 5238"/>
            </a:avLst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133" y="4631531"/>
            <a:ext cx="4196358" cy="121920"/>
          </a:xfrm>
          <a:prstGeom prst="rect">
            <a:avLst/>
          </a:prstGeom>
        </p:spPr>
      </p:pic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8032" y="4321850"/>
            <a:ext cx="680442" cy="680442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11602105" y="449199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1"/>
          <p:cNvSpPr/>
          <p:nvPr/>
        </p:nvSpPr>
        <p:spPr>
          <a:xfrm>
            <a:off x="9897427" y="522898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Cities Covered</a:t>
            </a:r>
            <a:endParaRPr lang="en-US" sz="2300" dirty="0"/>
          </a:p>
        </p:txBody>
      </p:sp>
      <p:sp>
        <p:nvSpPr>
          <p:cNvPr id="21" name="Text 12"/>
          <p:cNvSpPr/>
          <p:nvPr/>
        </p:nvSpPr>
        <p:spPr>
          <a:xfrm>
            <a:off x="9897427" y="5737146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spanning 5 major Indian metropolitan areas: Bangalore, Chennai, Delhi, Hyderabad, and Mumbai.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8166"/>
            <a:ext cx="920115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City-wise Restaurant Distribution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716054"/>
            <a:ext cx="4196358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950488"/>
            <a:ext cx="332446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Chennai: 22 Restaurants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28224" y="345864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significant presence, indicating strong market penetration and customer base.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716054"/>
            <a:ext cx="4196358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29504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Delhi: 22 Restaurants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5451396" y="345864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Equally strong as Chennai, highlighting its importance as a culinary hub.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716054"/>
            <a:ext cx="4196358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2950488"/>
            <a:ext cx="365593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Hyderabad: 22 Restaurants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9874568" y="345864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with other leading cities, showcasing growth potential.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008602"/>
            <a:ext cx="6407944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28224" y="5243036"/>
            <a:ext cx="347972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Bangalore: 17 Restaurants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028224" y="5751195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healthy number, suggesting opportunities for further expansion.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5008602"/>
            <a:ext cx="6407944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62982" y="5243036"/>
            <a:ext cx="325564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Mumbai: 17 Restaurants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7662982" y="5751195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Similar to Bangalore, an important market with room for strategic growth.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3787"/>
            <a:ext cx="7642027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Cuisine-wise Restaurant Distribution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93790" y="1672114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435" y="2054900"/>
            <a:ext cx="255151" cy="2551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1842135"/>
            <a:ext cx="2453521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Chinese: 25 Restaurants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644253" y="2223135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Leading the pack, indicating high consumer demand and market saturation.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793790" y="2862858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435" y="3245644"/>
            <a:ext cx="255151" cy="25515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644253" y="3032879"/>
            <a:ext cx="228230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Indian: 21 Restaurants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644253" y="3413879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strong second, showcasing the enduring popularity of local flavors.</a:t>
            </a:r>
            <a:endParaRPr lang="en-US" sz="1300" dirty="0"/>
          </a:p>
        </p:txBody>
      </p:sp>
      <p:sp>
        <p:nvSpPr>
          <p:cNvPr id="11" name="Shape 7"/>
          <p:cNvSpPr/>
          <p:nvPr/>
        </p:nvSpPr>
        <p:spPr>
          <a:xfrm>
            <a:off x="793790" y="4053602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435" y="4436388"/>
            <a:ext cx="255151" cy="25515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44253" y="4223623"/>
            <a:ext cx="265640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American: 20 Restaurants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1644253" y="4604623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consistent performer, appealing to a broad demographic.</a:t>
            </a:r>
            <a:endParaRPr lang="en-US" sz="1300" dirty="0"/>
          </a:p>
        </p:txBody>
      </p:sp>
      <p:sp>
        <p:nvSpPr>
          <p:cNvPr id="15" name="Shape 10"/>
          <p:cNvSpPr/>
          <p:nvPr/>
        </p:nvSpPr>
        <p:spPr>
          <a:xfrm>
            <a:off x="793790" y="5244346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6435" y="5627132"/>
            <a:ext cx="255151" cy="25515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644253" y="5414367"/>
            <a:ext cx="2262188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Italian: 17 Restaurants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1644253" y="5795367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significant presence, demonstrating its appeal in the market.</a:t>
            </a:r>
            <a:endParaRPr lang="en-US" sz="1300" dirty="0"/>
          </a:p>
        </p:txBody>
      </p:sp>
      <p:sp>
        <p:nvSpPr>
          <p:cNvPr id="19" name="Shape 13"/>
          <p:cNvSpPr/>
          <p:nvPr/>
        </p:nvSpPr>
        <p:spPr>
          <a:xfrm>
            <a:off x="793790" y="6435090"/>
            <a:ext cx="680442" cy="1020723"/>
          </a:xfrm>
          <a:prstGeom prst="roundRect">
            <a:avLst>
              <a:gd name="adj" fmla="val 36002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6435" y="6817876"/>
            <a:ext cx="255151" cy="25515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644253" y="6605111"/>
            <a:ext cx="2458641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Mexican: 17 Restaurants</a:t>
            </a:r>
            <a:endParaRPr lang="en-US" sz="1750" dirty="0"/>
          </a:p>
        </p:txBody>
      </p:sp>
      <p:sp>
        <p:nvSpPr>
          <p:cNvPr id="22" name="Text 15"/>
          <p:cNvSpPr/>
          <p:nvPr/>
        </p:nvSpPr>
        <p:spPr>
          <a:xfrm>
            <a:off x="1644253" y="6986111"/>
            <a:ext cx="12192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emerging cuisine with dedicated followers, matching Italian in number.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3559"/>
            <a:ext cx="3870246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Item Price Analysis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687706" y="1558409"/>
            <a:ext cx="6883972" cy="4429796"/>
          </a:xfrm>
          <a:prstGeom prst="roundRect">
            <a:avLst>
              <a:gd name="adj" fmla="val 1825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04" y="1724263"/>
            <a:ext cx="4939427" cy="228838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35104" y="4043124"/>
            <a:ext cx="147399" cy="147399"/>
          </a:xfrm>
          <a:prstGeom prst="roundRect">
            <a:avLst>
              <a:gd name="adj" fmla="val 12407"/>
            </a:avLst>
          </a:prstGeom>
          <a:solidFill>
            <a:srgbClr val="2D1C5F"/>
          </a:solidFill>
          <a:ln/>
        </p:spPr>
      </p:sp>
      <p:sp>
        <p:nvSpPr>
          <p:cNvPr id="6" name="Text 3"/>
          <p:cNvSpPr/>
          <p:nvPr/>
        </p:nvSpPr>
        <p:spPr>
          <a:xfrm>
            <a:off x="1043464" y="4043124"/>
            <a:ext cx="339447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Taco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1853446" y="4043124"/>
            <a:ext cx="147399" cy="147399"/>
          </a:xfrm>
          <a:prstGeom prst="roundRect">
            <a:avLst>
              <a:gd name="adj" fmla="val 12407"/>
            </a:avLst>
          </a:prstGeom>
          <a:solidFill>
            <a:srgbClr val="43298D"/>
          </a:solidFill>
          <a:ln/>
        </p:spPr>
      </p:sp>
      <p:sp>
        <p:nvSpPr>
          <p:cNvPr id="8" name="Text 5"/>
          <p:cNvSpPr/>
          <p:nvPr/>
        </p:nvSpPr>
        <p:spPr>
          <a:xfrm>
            <a:off x="2061805" y="4043124"/>
            <a:ext cx="382191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Sushi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2871788" y="4043124"/>
            <a:ext cx="147399" cy="147399"/>
          </a:xfrm>
          <a:prstGeom prst="roundRect">
            <a:avLst>
              <a:gd name="adj" fmla="val 12407"/>
            </a:avLst>
          </a:prstGeom>
          <a:solidFill>
            <a:srgbClr val="5A37BC"/>
          </a:solidFill>
          <a:ln/>
        </p:spPr>
      </p:sp>
      <p:sp>
        <p:nvSpPr>
          <p:cNvPr id="10" name="Text 7"/>
          <p:cNvSpPr/>
          <p:nvPr/>
        </p:nvSpPr>
        <p:spPr>
          <a:xfrm>
            <a:off x="3080147" y="4043124"/>
            <a:ext cx="468154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Burger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3890129" y="4043124"/>
            <a:ext cx="147399" cy="147399"/>
          </a:xfrm>
          <a:prstGeom prst="roundRect">
            <a:avLst>
              <a:gd name="adj" fmla="val 12407"/>
            </a:avLst>
          </a:prstGeom>
          <a:solidFill>
            <a:srgbClr val="7D5FD0"/>
          </a:solidFill>
          <a:ln/>
        </p:spPr>
      </p:sp>
      <p:sp>
        <p:nvSpPr>
          <p:cNvPr id="12" name="Text 9"/>
          <p:cNvSpPr/>
          <p:nvPr/>
        </p:nvSpPr>
        <p:spPr>
          <a:xfrm>
            <a:off x="4098488" y="4043124"/>
            <a:ext cx="386120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Pasta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4908471" y="4043124"/>
            <a:ext cx="147399" cy="147399"/>
          </a:xfrm>
          <a:prstGeom prst="roundRect">
            <a:avLst>
              <a:gd name="adj" fmla="val 12407"/>
            </a:avLst>
          </a:prstGeom>
          <a:solidFill>
            <a:srgbClr val="A38EDE"/>
          </a:solidFill>
          <a:ln/>
        </p:spPr>
      </p:sp>
      <p:sp>
        <p:nvSpPr>
          <p:cNvPr id="14" name="Text 11"/>
          <p:cNvSpPr/>
          <p:nvPr/>
        </p:nvSpPr>
        <p:spPr>
          <a:xfrm>
            <a:off x="5116830" y="4043124"/>
            <a:ext cx="393025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Curry</a:t>
            </a:r>
            <a:endParaRPr lang="en-US" sz="1150" dirty="0"/>
          </a:p>
        </p:txBody>
      </p:sp>
      <p:sp>
        <p:nvSpPr>
          <p:cNvPr id="15" name="Shape 12"/>
          <p:cNvSpPr/>
          <p:nvPr/>
        </p:nvSpPr>
        <p:spPr>
          <a:xfrm>
            <a:off x="835104" y="4342924"/>
            <a:ext cx="147399" cy="147399"/>
          </a:xfrm>
          <a:prstGeom prst="roundRect">
            <a:avLst>
              <a:gd name="adj" fmla="val 12407"/>
            </a:avLst>
          </a:prstGeom>
          <a:solidFill>
            <a:srgbClr val="C9BDEC"/>
          </a:solidFill>
          <a:ln/>
        </p:spPr>
      </p:sp>
      <p:sp>
        <p:nvSpPr>
          <p:cNvPr id="16" name="Text 13"/>
          <p:cNvSpPr/>
          <p:nvPr/>
        </p:nvSpPr>
        <p:spPr>
          <a:xfrm>
            <a:off x="1043464" y="4342924"/>
            <a:ext cx="466963" cy="147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Others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8842772" y="1705808"/>
            <a:ext cx="4056817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Average Item Prices by Popular Dishes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8842772" y="2143363"/>
            <a:ext cx="5001339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pricing strategy for various menu items is crucial for optimizing profitability and competitiveness.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8842772" y="2747486"/>
            <a:ext cx="50013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BE49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Sushi leads</a:t>
            </a: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the highest average price at ₹888.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8842772" y="3034784"/>
            <a:ext cx="500133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BE49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Burger and Curry</a:t>
            </a: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maintain competitive pricing around ₹850.</a:t>
            </a:r>
            <a:endParaRPr lang="en-US" sz="1150" dirty="0"/>
          </a:p>
        </p:txBody>
      </p:sp>
      <p:sp>
        <p:nvSpPr>
          <p:cNvPr id="21" name="Text 18"/>
          <p:cNvSpPr/>
          <p:nvPr/>
        </p:nvSpPr>
        <p:spPr>
          <a:xfrm>
            <a:off x="8842772" y="3322082"/>
            <a:ext cx="5001339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BE49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Taco and Pasta</a:t>
            </a: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 positioned at slightly lower price points, attracting value-conscious customers.</a:t>
            </a:r>
            <a:endParaRPr lang="en-US" sz="1150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772" y="3959423"/>
            <a:ext cx="3250763" cy="32507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4058245" cy="482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Item Quantity Analysis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61" y="1491733"/>
            <a:ext cx="6422478" cy="45856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42653" y="1473398"/>
            <a:ext cx="3155513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Top-Selling Items by Quantity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8842653" y="1910239"/>
            <a:ext cx="5002887" cy="470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bar chart highlights the most frequently ordered items, offering critical insights for inventory management and menu planning.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8842653" y="2513409"/>
            <a:ext cx="5002887" cy="470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BE49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Taco leads in sales volume</a:t>
            </a: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 1804 units, making it a star performer.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8842653" y="3035618"/>
            <a:ext cx="5002887" cy="470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BE49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Sushi and Burger</a:t>
            </a: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closely follow, demonstrating consistent high demand.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8842653" y="3557826"/>
            <a:ext cx="5002887" cy="470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Items like </a:t>
            </a:r>
            <a:r>
              <a:rPr lang="en-US" sz="1150" dirty="0">
                <a:solidFill>
                  <a:srgbClr val="BE49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Curry, Sandwich, Pasta, and Pizza</a:t>
            </a:r>
            <a:r>
              <a:rPr lang="en-US" sz="11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also contribute significantly to overall sales.</a:t>
            </a:r>
            <a:endParaRPr lang="en-US" sz="11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653" y="4194096"/>
            <a:ext cx="3251835" cy="3251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71406"/>
            <a:ext cx="665440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Geographic Distribution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855827"/>
            <a:ext cx="7556421" cy="4258508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872" y="2168636"/>
            <a:ext cx="3655209" cy="3655094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1977" y="3852471"/>
            <a:ext cx="334999" cy="267999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458929" y="2224818"/>
            <a:ext cx="1399551" cy="21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Bengaluru</a:t>
            </a:r>
            <a:endParaRPr lang="en-US" sz="1400" dirty="0"/>
          </a:p>
        </p:txBody>
      </p:sp>
      <p:sp>
        <p:nvSpPr>
          <p:cNvPr id="8" name="Text 2"/>
          <p:cNvSpPr/>
          <p:nvPr/>
        </p:nvSpPr>
        <p:spPr>
          <a:xfrm>
            <a:off x="6458929" y="2504217"/>
            <a:ext cx="1399551" cy="334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Restaurant cluster and urban demand</a:t>
            </a:r>
            <a:endParaRPr lang="en-US" sz="1050" dirty="0"/>
          </a:p>
        </p:txBody>
      </p:sp>
      <p:sp>
        <p:nvSpPr>
          <p:cNvPr id="9" name="Text 3"/>
          <p:cNvSpPr/>
          <p:nvPr/>
        </p:nvSpPr>
        <p:spPr>
          <a:xfrm>
            <a:off x="12265578" y="2224818"/>
            <a:ext cx="1392107" cy="21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Chennai</a:t>
            </a:r>
            <a:endParaRPr lang="en-US" sz="1400" dirty="0"/>
          </a:p>
        </p:txBody>
      </p:sp>
      <p:sp>
        <p:nvSpPr>
          <p:cNvPr id="10" name="Text 4"/>
          <p:cNvSpPr/>
          <p:nvPr/>
        </p:nvSpPr>
        <p:spPr>
          <a:xfrm>
            <a:off x="12265578" y="2504217"/>
            <a:ext cx="1392107" cy="334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Coastal market with steady traffic</a:t>
            </a:r>
            <a:endParaRPr lang="en-US" sz="1050" dirty="0"/>
          </a:p>
        </p:txBody>
      </p:sp>
      <p:sp>
        <p:nvSpPr>
          <p:cNvPr id="11" name="Text 5"/>
          <p:cNvSpPr/>
          <p:nvPr/>
        </p:nvSpPr>
        <p:spPr>
          <a:xfrm>
            <a:off x="6511157" y="5116743"/>
            <a:ext cx="1347440" cy="219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Delhi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6511157" y="5396141"/>
            <a:ext cx="1347440" cy="334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High-density metro coverage</a:t>
            </a:r>
            <a:endParaRPr lang="en-US" sz="1050" dirty="0"/>
          </a:p>
        </p:txBody>
      </p:sp>
      <p:sp>
        <p:nvSpPr>
          <p:cNvPr id="13" name="Text 7"/>
          <p:cNvSpPr/>
          <p:nvPr/>
        </p:nvSpPr>
        <p:spPr>
          <a:xfrm>
            <a:off x="12220912" y="5116743"/>
            <a:ext cx="1436773" cy="219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Mumbai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12220912" y="5396141"/>
            <a:ext cx="1436773" cy="334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commercial and dining hub</a:t>
            </a:r>
            <a:endParaRPr lang="en-US" sz="1050" dirty="0"/>
          </a:p>
        </p:txBody>
      </p:sp>
      <p:sp>
        <p:nvSpPr>
          <p:cNvPr id="15" name="Text 9"/>
          <p:cNvSpPr/>
          <p:nvPr/>
        </p:nvSpPr>
        <p:spPr>
          <a:xfrm>
            <a:off x="6280190" y="636948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visual representation of our restaurant network, showcasing geographical spread and potential areas for market expansion. This map helps identify clusters and gaps in our coverage.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7473"/>
            <a:ext cx="8298180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Insights and Recommendations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55577"/>
            <a:ext cx="963930" cy="12413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0482" y="1755577"/>
            <a:ext cx="3257788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Top-Selling Items Identified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50482" y="2187416"/>
            <a:ext cx="1188612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Taco, Sushi, and Burger are consistently performing as our highest-selling menu items. Prioritize these for promotions and quality control.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89684"/>
            <a:ext cx="963930" cy="12413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0482" y="3189684"/>
            <a:ext cx="328052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Chinese Cuisine Dominance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50482" y="3621524"/>
            <a:ext cx="1188612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Chinese cuisine holds the largest share of restaurants and customer interest. Capitalize on this popularity with targeted campaigns and diverse offerings.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23792"/>
            <a:ext cx="963930" cy="124134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0482" y="4623792"/>
            <a:ext cx="253043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High-Density Cities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50482" y="5055632"/>
            <a:ext cx="1188612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Chennai, Delhi, and Hyderabad boast the highest restaurant counts. These cities represent established markets with significant growth potential.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57900"/>
            <a:ext cx="963930" cy="124134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0482" y="6057900"/>
            <a:ext cx="3023830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Strategic Marketing Focus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50482" y="6489740"/>
            <a:ext cx="1188612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 marketing efforts and resource allocation towards our top-performing cities and most popular cuisines to maximize ROI and market share.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735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Inter</vt:lpstr>
      <vt:lpstr>Arial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korra naresh</dc:creator>
  <cp:lastModifiedBy>korra naresh</cp:lastModifiedBy>
  <cp:revision>2</cp:revision>
  <dcterms:created xsi:type="dcterms:W3CDTF">2026-01-04T16:49:30Z</dcterms:created>
  <dcterms:modified xsi:type="dcterms:W3CDTF">2026-01-04T17:12:16Z</dcterms:modified>
</cp:coreProperties>
</file>